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mp3" ContentType="audio/unknown"/>
  <Default Extension="rels" ContentType="application/vnd.openxmlformats-package.relationships+xml"/>
  <Default Extension="WAV" ContentType="audio/wav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8" r:id="rId3"/>
    <p:sldId id="324" r:id="rId4"/>
    <p:sldId id="325" r:id="rId5"/>
    <p:sldId id="327" r:id="rId6"/>
    <p:sldId id="328" r:id="rId7"/>
    <p:sldId id="326" r:id="rId8"/>
    <p:sldId id="263" r:id="rId9"/>
    <p:sldId id="291" r:id="rId10"/>
    <p:sldId id="295" r:id="rId11"/>
    <p:sldId id="432" r:id="rId12"/>
    <p:sldId id="433" r:id="rId13"/>
    <p:sldId id="434" r:id="rId14"/>
    <p:sldId id="435" r:id="rId15"/>
    <p:sldId id="438" r:id="rId16"/>
    <p:sldId id="439" r:id="rId17"/>
    <p:sldId id="436" r:id="rId18"/>
    <p:sldId id="437" r:id="rId19"/>
    <p:sldId id="301" r:id="rId20"/>
    <p:sldId id="440" r:id="rId21"/>
    <p:sldId id="374" r:id="rId22"/>
    <p:sldId id="441" r:id="rId23"/>
    <p:sldId id="375" r:id="rId24"/>
    <p:sldId id="442" r:id="rId25"/>
    <p:sldId id="376" r:id="rId26"/>
    <p:sldId id="443" r:id="rId27"/>
    <p:sldId id="377" r:id="rId28"/>
    <p:sldId id="533" r:id="rId29"/>
    <p:sldId id="444" r:id="rId30"/>
    <p:sldId id="306" r:id="rId31"/>
    <p:sldId id="381" r:id="rId32"/>
    <p:sldId id="445" r:id="rId33"/>
    <p:sldId id="380" r:id="rId34"/>
    <p:sldId id="447" r:id="rId35"/>
    <p:sldId id="378" r:id="rId36"/>
    <p:sldId id="448" r:id="rId37"/>
    <p:sldId id="379" r:id="rId38"/>
    <p:sldId id="446" r:id="rId39"/>
    <p:sldId id="312" r:id="rId40"/>
    <p:sldId id="449" r:id="rId41"/>
    <p:sldId id="385" r:id="rId42"/>
    <p:sldId id="450" r:id="rId43"/>
    <p:sldId id="384" r:id="rId44"/>
    <p:sldId id="451" r:id="rId45"/>
    <p:sldId id="383" r:id="rId46"/>
    <p:sldId id="452" r:id="rId47"/>
    <p:sldId id="382" r:id="rId48"/>
    <p:sldId id="453" r:id="rId49"/>
    <p:sldId id="318" r:id="rId50"/>
    <p:sldId id="454" r:id="rId51"/>
    <p:sldId id="388" r:id="rId52"/>
    <p:sldId id="455" r:id="rId53"/>
    <p:sldId id="387" r:id="rId54"/>
    <p:sldId id="456" r:id="rId55"/>
    <p:sldId id="370" r:id="rId56"/>
    <p:sldId id="538" r:id="rId57"/>
    <p:sldId id="457" r:id="rId58"/>
    <p:sldId id="389" r:id="rId59"/>
    <p:sldId id="458" r:id="rId60"/>
    <p:sldId id="320" r:id="rId61"/>
    <p:sldId id="459" r:id="rId62"/>
    <p:sldId id="393" r:id="rId63"/>
    <p:sldId id="460" r:id="rId64"/>
    <p:sldId id="392" r:id="rId65"/>
    <p:sldId id="461" r:id="rId66"/>
    <p:sldId id="391" r:id="rId67"/>
    <p:sldId id="462" r:id="rId68"/>
    <p:sldId id="390" r:id="rId69"/>
    <p:sldId id="463" r:id="rId70"/>
    <p:sldId id="542" r:id="rId71"/>
    <p:sldId id="540" r:id="rId72"/>
    <p:sldId id="329" r:id="rId73"/>
    <p:sldId id="539" r:id="rId74"/>
    <p:sldId id="330" r:id="rId7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4" end="147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646" autoAdjust="0"/>
    <p:restoredTop sz="90929"/>
  </p:normalViewPr>
  <p:slideViewPr>
    <p:cSldViewPr>
      <p:cViewPr varScale="1">
        <p:scale>
          <a:sx n="122" d="100"/>
          <a:sy n="122" d="100"/>
        </p:scale>
        <p:origin x="-56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printerSettings" Target="printerSettings/printerSettings1.bin"/><Relationship Id="rId77" Type="http://schemas.openxmlformats.org/officeDocument/2006/relationships/presProps" Target="presProps.xml"/><Relationship Id="rId78" Type="http://schemas.openxmlformats.org/officeDocument/2006/relationships/viewProps" Target="viewProps.xml"/><Relationship Id="rId79" Type="http://schemas.openxmlformats.org/officeDocument/2006/relationships/theme" Target="theme/theme1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19BE9-0CE1-42A1-AFCF-B2BF8BCC42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82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2CA3-1799-4029-9EB7-F26F604E89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6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981200"/>
            <a:ext cx="19431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981200"/>
            <a:ext cx="56769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A9075-B497-4EF6-9292-6F3CA31A15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195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9CE1B-51AB-4E40-87A4-48B7C23C8C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4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DCF65-C838-4460-A3D8-DDE8B69BC1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22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C486C-69D5-4115-819E-2E5AE86EF0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34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6D4CA-484F-41FF-BDC9-A50E241160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43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B5E70-1F20-4F8C-8F36-166F892659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2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58506-EA70-4C0F-AE14-3D7EA49CB9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01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4B902-D271-46BE-A92A-F6DC8F755F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5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10A1A-CF63-4113-90FE-82CEB7BAAB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7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19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9F4FE1-D2DB-41CB-A69C-13EB8B9BFB8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9600" b="1">
          <a:solidFill>
            <a:schemeClr val="bg1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4" Type="http://schemas.openxmlformats.org/officeDocument/2006/relationships/audio" Target="../media/media2.WAV"/><Relationship Id="rId5" Type="http://schemas.microsoft.com/office/2007/relationships/media" Target="../media/media3.WAV"/><Relationship Id="rId6" Type="http://schemas.openxmlformats.org/officeDocument/2006/relationships/audio" Target="../media/media3.WAV"/><Relationship Id="rId7" Type="http://schemas.openxmlformats.org/officeDocument/2006/relationships/slideLayout" Target="../slideLayouts/slideLayout7.xml"/><Relationship Id="rId8" Type="http://schemas.openxmlformats.org/officeDocument/2006/relationships/image" Target="../media/image2.jpe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3.png"/><Relationship Id="rId1" Type="http://schemas.microsoft.com/office/2007/relationships/media" Target="../media/media4.WAV"/><Relationship Id="rId2" Type="http://schemas.openxmlformats.org/officeDocument/2006/relationships/audio" Target="../media/media4.WAV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" Target="slide38.xml"/><Relationship Id="rId5" Type="http://schemas.openxmlformats.org/officeDocument/2006/relationships/image" Target="../media/image3.png"/><Relationship Id="rId1" Type="http://schemas.microsoft.com/office/2007/relationships/media" Target="../media/media5.WAV"/><Relationship Id="rId2" Type="http://schemas.openxmlformats.org/officeDocument/2006/relationships/audio" Target="../media/media5.WAV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microsoft.com/office/2007/relationships/media" Target="../media/media3.WAV"/><Relationship Id="rId2" Type="http://schemas.openxmlformats.org/officeDocument/2006/relationships/audio" Target="../media/media3.WAV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" Target="slide38.xml"/><Relationship Id="rId5" Type="http://schemas.openxmlformats.org/officeDocument/2006/relationships/image" Target="../media/image3.png"/><Relationship Id="rId1" Type="http://schemas.microsoft.com/office/2007/relationships/media" Target="../media/media5.WAV"/><Relationship Id="rId2" Type="http://schemas.openxmlformats.org/officeDocument/2006/relationships/audio" Target="../media/media5.WAV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6.png"/><Relationship Id="rId1" Type="http://schemas.microsoft.com/office/2007/relationships/media" Target="../media/media6.mp3"/><Relationship Id="rId2" Type="http://schemas.openxmlformats.org/officeDocument/2006/relationships/audio" Target="../media/media6.mp3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1" Type="http://schemas.microsoft.com/office/2007/relationships/media" Target="../media/media7.WAV"/><Relationship Id="rId2" Type="http://schemas.openxmlformats.org/officeDocument/2006/relationships/audio" Target="../media/media7.WAV"/></Relationships>
</file>

<file path=ppt/slides/_rels/slide8.xml.rels><?xml version="1.0" encoding="UTF-8" standalone="yes"?>
<Relationships xmlns="http://schemas.openxmlformats.org/package/2006/relationships"><Relationship Id="rId20" Type="http://schemas.openxmlformats.org/officeDocument/2006/relationships/slide" Target="slide41.xml"/><Relationship Id="rId21" Type="http://schemas.openxmlformats.org/officeDocument/2006/relationships/slide" Target="slide43.xml"/><Relationship Id="rId22" Type="http://schemas.openxmlformats.org/officeDocument/2006/relationships/slide" Target="slide45.xml"/><Relationship Id="rId23" Type="http://schemas.openxmlformats.org/officeDocument/2006/relationships/slide" Target="slide47.xml"/><Relationship Id="rId24" Type="http://schemas.openxmlformats.org/officeDocument/2006/relationships/slide" Target="slide49.xml"/><Relationship Id="rId25" Type="http://schemas.openxmlformats.org/officeDocument/2006/relationships/slide" Target="slide51.xml"/><Relationship Id="rId26" Type="http://schemas.openxmlformats.org/officeDocument/2006/relationships/slide" Target="slide53.xml"/><Relationship Id="rId27" Type="http://schemas.openxmlformats.org/officeDocument/2006/relationships/slide" Target="slide55.xml"/><Relationship Id="rId28" Type="http://schemas.openxmlformats.org/officeDocument/2006/relationships/slide" Target="slide58.xml"/><Relationship Id="rId29" Type="http://schemas.openxmlformats.org/officeDocument/2006/relationships/slide" Target="slide60.xml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4" Type="http://schemas.openxmlformats.org/officeDocument/2006/relationships/slide" Target="slide9.xml"/><Relationship Id="rId5" Type="http://schemas.openxmlformats.org/officeDocument/2006/relationships/slide" Target="slide11.xml"/><Relationship Id="rId30" Type="http://schemas.openxmlformats.org/officeDocument/2006/relationships/slide" Target="slide62.xml"/><Relationship Id="rId31" Type="http://schemas.openxmlformats.org/officeDocument/2006/relationships/slide" Target="slide64.xml"/><Relationship Id="rId32" Type="http://schemas.openxmlformats.org/officeDocument/2006/relationships/slide" Target="slide66.xml"/><Relationship Id="rId9" Type="http://schemas.openxmlformats.org/officeDocument/2006/relationships/slide" Target="slide21.xml"/><Relationship Id="rId6" Type="http://schemas.openxmlformats.org/officeDocument/2006/relationships/slide" Target="slide13.xml"/><Relationship Id="rId7" Type="http://schemas.openxmlformats.org/officeDocument/2006/relationships/slide" Target="slide17.xml"/><Relationship Id="rId8" Type="http://schemas.openxmlformats.org/officeDocument/2006/relationships/slide" Target="slide15.xml"/><Relationship Id="rId33" Type="http://schemas.openxmlformats.org/officeDocument/2006/relationships/slide" Target="slide68.xml"/><Relationship Id="rId34" Type="http://schemas.openxmlformats.org/officeDocument/2006/relationships/slide" Target="slide70.xml"/><Relationship Id="rId10" Type="http://schemas.openxmlformats.org/officeDocument/2006/relationships/slide" Target="slide19.xml"/><Relationship Id="rId11" Type="http://schemas.openxmlformats.org/officeDocument/2006/relationships/slide" Target="slide23.xml"/><Relationship Id="rId12" Type="http://schemas.openxmlformats.org/officeDocument/2006/relationships/slide" Target="slide25.xml"/><Relationship Id="rId13" Type="http://schemas.openxmlformats.org/officeDocument/2006/relationships/slide" Target="slide27.xml"/><Relationship Id="rId14" Type="http://schemas.openxmlformats.org/officeDocument/2006/relationships/slide" Target="slide29.xml"/><Relationship Id="rId15" Type="http://schemas.openxmlformats.org/officeDocument/2006/relationships/slide" Target="slide31.xml"/><Relationship Id="rId16" Type="http://schemas.openxmlformats.org/officeDocument/2006/relationships/slide" Target="slide33.xml"/><Relationship Id="rId17" Type="http://schemas.openxmlformats.org/officeDocument/2006/relationships/slide" Target="slide37.xml"/><Relationship Id="rId18" Type="http://schemas.openxmlformats.org/officeDocument/2006/relationships/slide" Target="slide35.xml"/><Relationship Id="rId19" Type="http://schemas.openxmlformats.org/officeDocument/2006/relationships/slide" Target="slide3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WELC2383.WAV"/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RNDO2585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FADE2788.WAV">
            <a:hlinkClick r:id="" action="ppaction://media"/>
          </p:cNvPr>
          <p:cNvPicPr>
            <a:picLocks noRot="1"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1" name="Comment 13"/>
          <p:cNvSpPr>
            <a:spLocks noChangeArrowheads="1"/>
          </p:cNvSpPr>
          <p:nvPr/>
        </p:nvSpPr>
        <p:spPr bwMode="auto">
          <a:xfrm>
            <a:off x="1219200" y="6019800"/>
            <a:ext cx="1828800" cy="406400"/>
          </a:xfrm>
          <a:prstGeom prst="rect">
            <a:avLst/>
          </a:prstGeom>
          <a:solidFill>
            <a:srgbClr val="FCFF9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Mr. Jason</a:t>
            </a:r>
            <a:endParaRPr lang="en-US" sz="20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1550072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advTm="6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46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671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14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50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#1 $100 Question</a:t>
            </a:r>
          </a:p>
        </p:txBody>
      </p:sp>
      <p:sp>
        <p:nvSpPr>
          <p:cNvPr id="43014" name="AutoShape 6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914400"/>
            <a:ext cx="7772400" cy="54102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43016" name="AutoShape 8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381000" y="685800"/>
            <a:ext cx="82296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609600" y="29718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time period before written history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Name two revolutionary changes that occurred in Mesopotamia?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51" name="Rectangle 1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#1 $200 Question</a:t>
            </a:r>
          </a:p>
        </p:txBody>
      </p:sp>
      <p:sp>
        <p:nvSpPr>
          <p:cNvPr id="189449" name="AutoShape 9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685800" y="2133600"/>
            <a:ext cx="7696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Arial"/>
              <a:buChar char="•"/>
            </a:pP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Codified laws</a:t>
            </a:r>
          </a:p>
          <a:p>
            <a:pPr marL="571500" indent="-571500" algn="ctr">
              <a:buFont typeface="Arial"/>
              <a:buChar char="•"/>
            </a:pP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Ideas of kingship</a:t>
            </a:r>
          </a:p>
          <a:p>
            <a:pPr marL="571500" indent="-571500" algn="ctr">
              <a:buFont typeface="Arial"/>
              <a:buChar char="•"/>
            </a:pP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Building palaces to worship gods</a:t>
            </a:r>
          </a:p>
          <a:p>
            <a:pPr marL="571500" indent="-571500" algn="ctr">
              <a:buFont typeface="Arial"/>
              <a:buChar char="•"/>
            </a:pP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Development of writing</a:t>
            </a:r>
          </a:p>
          <a:p>
            <a:pPr marL="571500" indent="-571500" algn="ctr">
              <a:buFont typeface="Arial"/>
              <a:buChar char="•"/>
            </a:pP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wheel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000" dirty="0" smtClean="0"/>
              <a:t>What is a levee?  What are two advantages?</a:t>
            </a:r>
            <a:endParaRPr lang="en-US" sz="7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#1 $300 Question</a:t>
            </a:r>
          </a:p>
        </p:txBody>
      </p:sp>
      <p:sp>
        <p:nvSpPr>
          <p:cNvPr id="19354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685800" y="914400"/>
            <a:ext cx="7772400" cy="8402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An </a:t>
            </a:r>
            <a:r>
              <a:rPr lang="en-US" sz="3600" dirty="0" smtClean="0"/>
              <a:t>natural embankment  </a:t>
            </a:r>
            <a:r>
              <a:rPr lang="en-US" sz="3600" dirty="0"/>
              <a:t>to prevent the overflow of a </a:t>
            </a:r>
            <a:r>
              <a:rPr lang="en-US" sz="3600" dirty="0" smtClean="0"/>
              <a:t>river</a:t>
            </a:r>
          </a:p>
          <a:p>
            <a:endParaRPr lang="en-US" sz="3600" dirty="0"/>
          </a:p>
          <a:p>
            <a:r>
              <a:rPr lang="en-US" sz="3600" dirty="0" smtClean="0"/>
              <a:t>ADV: </a:t>
            </a:r>
            <a:r>
              <a:rPr lang="en-US" sz="3600" dirty="0"/>
              <a:t>create a </a:t>
            </a:r>
            <a:r>
              <a:rPr lang="en-US" sz="3600" dirty="0" smtClean="0"/>
              <a:t>high </a:t>
            </a:r>
            <a:r>
              <a:rPr lang="en-US" sz="3600" dirty="0"/>
              <a:t>and safe flood </a:t>
            </a:r>
            <a:r>
              <a:rPr lang="en-US" sz="3600" dirty="0" smtClean="0"/>
              <a:t>plain</a:t>
            </a:r>
            <a:br>
              <a:rPr lang="en-US" sz="3600" dirty="0" smtClean="0"/>
            </a:br>
            <a:r>
              <a:rPr lang="en-US" sz="3600" dirty="0" smtClean="0"/>
              <a:t>	</a:t>
            </a:r>
            <a:r>
              <a:rPr lang="en-US" sz="3600" dirty="0"/>
              <a:t>provide </a:t>
            </a:r>
            <a:r>
              <a:rPr lang="en-US" sz="3600" dirty="0" smtClean="0"/>
              <a:t>protection</a:t>
            </a:r>
            <a:br>
              <a:rPr lang="en-US" sz="3600" dirty="0" smtClean="0"/>
            </a:br>
            <a:r>
              <a:rPr lang="en-US" sz="3600" dirty="0" smtClean="0"/>
              <a:t>	</a:t>
            </a:r>
            <a:r>
              <a:rPr lang="en-US" sz="3600" dirty="0"/>
              <a:t>reeds provided food for sheep </a:t>
            </a:r>
            <a:r>
              <a:rPr lang="en-US" sz="3600" dirty="0" smtClean="0"/>
              <a:t>/goats</a:t>
            </a:r>
          </a:p>
          <a:p>
            <a:r>
              <a:rPr lang="en-US" sz="3600" dirty="0" smtClean="0"/>
              <a:t>	</a:t>
            </a:r>
            <a:r>
              <a:rPr lang="en-US" sz="3600" dirty="0"/>
              <a:t>the surrounding swamps were full </a:t>
            </a:r>
            <a:r>
              <a:rPr lang="en-US" sz="3600" dirty="0" smtClean="0"/>
              <a:t>   of </a:t>
            </a:r>
            <a:r>
              <a:rPr lang="en-US" sz="3600" dirty="0"/>
              <a:t>fish </a:t>
            </a:r>
            <a:r>
              <a:rPr lang="en-US" sz="3600" dirty="0" smtClean="0"/>
              <a:t>&amp; waterfowl</a:t>
            </a:r>
            <a:br>
              <a:rPr lang="en-US" sz="3600" dirty="0" smtClean="0"/>
            </a:br>
            <a:r>
              <a:rPr lang="en-US" sz="3600" dirty="0"/>
              <a:t>reeds also were used as building resources</a:t>
            </a:r>
            <a:endParaRPr lang="en-US" sz="3600" dirty="0" smtClean="0"/>
          </a:p>
          <a:p>
            <a:endParaRPr lang="en-US" sz="3600" dirty="0"/>
          </a:p>
          <a:p>
            <a:endParaRPr lang="en-US" sz="3600" dirty="0" smtClean="0"/>
          </a:p>
          <a:p>
            <a:r>
              <a:rPr lang="en-US" sz="3600" dirty="0"/>
              <a:t/>
            </a:r>
            <a:br>
              <a:rPr lang="en-US" sz="3600" dirty="0"/>
            </a:br>
            <a:endParaRPr lang="en-US" sz="3600" dirty="0" smtClean="0"/>
          </a:p>
          <a:p>
            <a:r>
              <a:rPr lang="en-US" sz="3600" dirty="0"/>
              <a:t>	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r>
              <a:rPr lang="en-US" sz="4000" dirty="0" smtClean="0"/>
              <a:t>What did each of the 4 groups of </a:t>
            </a:r>
            <a:br>
              <a:rPr lang="en-US" sz="4000" dirty="0" smtClean="0"/>
            </a:br>
            <a:r>
              <a:rPr lang="en-US" sz="4000" dirty="0" smtClean="0"/>
              <a:t>Mesopotamia bring to the Area?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#1 $500 Question</a:t>
            </a:r>
          </a:p>
        </p:txBody>
      </p:sp>
      <p:sp>
        <p:nvSpPr>
          <p:cNvPr id="19763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CA" sz="5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838200"/>
            <a:ext cx="79248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Sumerians- Cuneiform, the wheel, trade system (bartering)</a:t>
            </a:r>
          </a:p>
          <a:p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Akkadians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unified upper and lower Mesopotamia</a:t>
            </a:r>
          </a:p>
          <a:p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Babylonians: Laws, 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hammurabi’s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code of laws</a:t>
            </a:r>
          </a:p>
          <a:p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Assyrians: Taxes, permanent army, iron</a:t>
            </a:r>
          </a:p>
          <a:p>
            <a:endParaRPr lang="en-US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6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143000"/>
            <a:ext cx="7772400" cy="4648200"/>
          </a:xfrm>
        </p:spPr>
        <p:txBody>
          <a:bodyPr/>
          <a:lstStyle/>
          <a:p>
            <a:r>
              <a:rPr lang="en-US" sz="4800" dirty="0" smtClean="0"/>
              <a:t>What were three changes in society from the Paleolithic Stone Age to the Neolithic Revolution.  How did it impact daily life? 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9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#1 $400 Question</a:t>
            </a:r>
          </a:p>
        </p:txBody>
      </p:sp>
      <p:sp>
        <p:nvSpPr>
          <p:cNvPr id="195592" name="AutoShape 8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9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743200"/>
            <a:ext cx="7772400" cy="1143000"/>
          </a:xfrm>
        </p:spPr>
        <p:txBody>
          <a:bodyPr/>
          <a:lstStyle/>
          <a:p>
            <a:r>
              <a:rPr lang="en-US" sz="6000" dirty="0" smtClean="0"/>
              <a:t>What is one advantage and one disadvantage to Egypt’s geography?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WILL3397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dirty="0" smtClean="0"/>
              <a:t>The March to Civilization</a:t>
            </a:r>
            <a:endParaRPr lang="en-US" sz="8800" dirty="0"/>
          </a:p>
        </p:txBody>
      </p:sp>
    </p:spTree>
  </p:cSld>
  <p:clrMapOvr>
    <a:masterClrMapping/>
  </p:clrMapOvr>
  <p:transition xmlns:p14="http://schemas.microsoft.com/office/powerpoint/2010/main" advTm="5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7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6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#2 $100 Question</a:t>
            </a:r>
          </a:p>
        </p:txBody>
      </p:sp>
      <p:sp>
        <p:nvSpPr>
          <p:cNvPr id="230408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685800" y="1828800"/>
            <a:ext cx="79248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Arial"/>
              <a:buChar char="•"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Nile delta- best farmland in area</a:t>
            </a:r>
          </a:p>
          <a:p>
            <a:pPr marL="342900" indent="-342900" algn="ctr">
              <a:buFont typeface="Arial"/>
              <a:buChar char="•"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Flooding of the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nile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 algn="ctr">
              <a:buFont typeface="Arial"/>
              <a:buChar char="•"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Between deserts for protection</a:t>
            </a:r>
          </a:p>
          <a:p>
            <a:pPr marL="342900" indent="-342900" algn="ctr">
              <a:buFont typeface="Arial"/>
              <a:buChar char="•"/>
            </a:pP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 algn="ctr">
              <a:buFont typeface="Arial"/>
              <a:buChar char="•"/>
            </a:pP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LARGE AREA OF LAND DIFFICULT TO COMMUNICATE</a:t>
            </a:r>
          </a:p>
          <a:p>
            <a:pPr marL="342900" indent="-342900" algn="ctr">
              <a:buFont typeface="Arial"/>
              <a:buChar char="•"/>
            </a:pPr>
            <a:r>
              <a:rPr lang="en-US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VERY HOT DRY CLIMATE</a:t>
            </a:r>
          </a:p>
          <a:p>
            <a:pPr marL="342900" indent="-342900" algn="ctr">
              <a:buFont typeface="Arial"/>
              <a:buChar char="•"/>
            </a:pPr>
            <a:r>
              <a:rPr lang="en-US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SCARCE RAINFALL</a:t>
            </a:r>
          </a:p>
          <a:p>
            <a:pPr marL="342900" indent="-342900" algn="ctr">
              <a:buFont typeface="Arial"/>
              <a:buChar char="•"/>
            </a:pP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 algn="ctr">
              <a:buFont typeface="Arial"/>
              <a:buChar char="•"/>
            </a:pP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5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667000"/>
            <a:ext cx="7772400" cy="1143000"/>
          </a:xfrm>
        </p:spPr>
        <p:txBody>
          <a:bodyPr/>
          <a:lstStyle/>
          <a:p>
            <a:r>
              <a:rPr lang="en-US" sz="6600" dirty="0" smtClean="0"/>
              <a:t>Who is King Menes and why is he important?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30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#2 $200 Question</a:t>
            </a:r>
          </a:p>
        </p:txBody>
      </p:sp>
      <p:sp>
        <p:nvSpPr>
          <p:cNvPr id="231432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685800" y="838200"/>
            <a:ext cx="7848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First to unite upper and lower </a:t>
            </a:r>
            <a:r>
              <a:rPr lang="en-US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egypt</a:t>
            </a:r>
            <a:endParaRPr lang="en-US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Created the double crown taking white and red crown from upper and lower and combining them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What were the three things that shaped Ancient Egyptian art?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4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#2 $300 Question</a:t>
            </a:r>
          </a:p>
        </p:txBody>
      </p:sp>
      <p:sp>
        <p:nvSpPr>
          <p:cNvPr id="232456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838200" y="1981200"/>
            <a:ext cx="7848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Conservatism</a:t>
            </a:r>
          </a:p>
          <a:p>
            <a:pPr algn="ctr"/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All art was produced for religious purposes</a:t>
            </a:r>
          </a:p>
          <a:p>
            <a:pPr algn="ctr"/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Pharaoh was the chief patron for the arts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819400"/>
            <a:ext cx="7772400" cy="1143000"/>
          </a:xfrm>
        </p:spPr>
        <p:txBody>
          <a:bodyPr/>
          <a:lstStyle/>
          <a:p>
            <a:r>
              <a:rPr lang="en-US" sz="5400" dirty="0" smtClean="0"/>
              <a:t>Explain why Imhotep is the only person besides a pharaoh to have his/her history recorded,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8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#2 $400 Question</a:t>
            </a:r>
          </a:p>
        </p:txBody>
      </p:sp>
      <p:sp>
        <p:nvSpPr>
          <p:cNvPr id="233480" name="AutoShape 1032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33400" y="6096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CA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685800"/>
            <a:ext cx="8077200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Egypt’s multi genius</a:t>
            </a:r>
          </a:p>
          <a:p>
            <a:pPr algn="ctr"/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High priest, </a:t>
            </a:r>
          </a:p>
          <a:p>
            <a:pPr algn="ctr"/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Chief architect and builder of the step pyramid</a:t>
            </a:r>
          </a:p>
          <a:p>
            <a:pPr algn="ctr"/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Father of medicine</a:t>
            </a:r>
          </a:p>
          <a:p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6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514600"/>
            <a:ext cx="7772400" cy="1143000"/>
          </a:xfrm>
        </p:spPr>
        <p:txBody>
          <a:bodyPr/>
          <a:lstStyle/>
          <a:p>
            <a:r>
              <a:rPr lang="en-US" sz="4800" dirty="0" smtClean="0"/>
              <a:t>How did Akhenaton try to change Ancient Egyptian culture and Religion?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60" name="Rectangle 10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#2 $500 Question</a:t>
            </a:r>
          </a:p>
        </p:txBody>
      </p:sp>
      <p:sp>
        <p:nvSpPr>
          <p:cNvPr id="326661" name="AutoShape 1029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685800" y="1600200"/>
            <a:ext cx="78486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He tried to convert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egypt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to a monotheistic  country</a:t>
            </a:r>
          </a:p>
          <a:p>
            <a:pPr algn="ctr"/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Destroyed temples/ built new capital city</a:t>
            </a:r>
          </a:p>
          <a:p>
            <a:pPr algn="ctr"/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Changed art- natural form, with children, </a:t>
            </a:r>
          </a:p>
          <a:p>
            <a:pPr algn="ctr"/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Empire was crippled after his death, because he neglected everything other than religion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362200"/>
            <a:ext cx="7772400" cy="1143000"/>
          </a:xfrm>
        </p:spPr>
        <p:txBody>
          <a:bodyPr/>
          <a:lstStyle/>
          <a:p>
            <a:r>
              <a:rPr lang="en-US" sz="6000" dirty="0" smtClean="0"/>
              <a:t>What are two reasons for the demise of the Minoan society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Ancient Egypt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9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#3 $100 Question</a:t>
            </a:r>
          </a:p>
        </p:txBody>
      </p:sp>
      <p:sp>
        <p:nvSpPr>
          <p:cNvPr id="54280" name="AutoShape 8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381000" y="4572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381000" y="533400"/>
            <a:ext cx="8153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dirty="0" smtClean="0">
                <a:solidFill>
                  <a:srgbClr val="FFFF00"/>
                </a:solidFill>
              </a:rPr>
              <a:t>Volcanic Eruption</a:t>
            </a:r>
          </a:p>
          <a:p>
            <a:pPr algn="ctr"/>
            <a:r>
              <a:rPr lang="en-US" sz="8000" dirty="0" smtClean="0">
                <a:solidFill>
                  <a:srgbClr val="FFFF00"/>
                </a:solidFill>
              </a:rPr>
              <a:t>Earthquakes</a:t>
            </a:r>
          </a:p>
          <a:p>
            <a:pPr algn="ctr"/>
            <a:r>
              <a:rPr lang="en-US" sz="8000" dirty="0" smtClean="0">
                <a:solidFill>
                  <a:srgbClr val="FFFF00"/>
                </a:solidFill>
              </a:rPr>
              <a:t>Mycenaean Invasion</a:t>
            </a:r>
            <a:endParaRPr lang="en-US" sz="8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9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981200"/>
            <a:ext cx="7772400" cy="1143000"/>
          </a:xfrm>
        </p:spPr>
        <p:txBody>
          <a:bodyPr/>
          <a:lstStyle/>
          <a:p>
            <a:r>
              <a:rPr lang="en-US" sz="7200" dirty="0" smtClean="0"/>
              <a:t>Why was the city of Knossos such an important place for the Minoans?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#3 $200 Question</a:t>
            </a:r>
          </a:p>
        </p:txBody>
      </p:sp>
      <p:sp>
        <p:nvSpPr>
          <p:cNvPr id="23552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47700" y="3810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" name="Rectangle 2"/>
          <p:cNvSpPr/>
          <p:nvPr/>
        </p:nvSpPr>
        <p:spPr>
          <a:xfrm>
            <a:off x="1143000" y="1676400"/>
            <a:ext cx="6530353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Crete Ruled from Knossos</a:t>
            </a:r>
          </a:p>
          <a:p>
            <a:pPr algn="ctr"/>
            <a:endParaRPr lang="en-CA" sz="4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King lived in the palace and </a:t>
            </a:r>
            <a:b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controlled trade, finance</a:t>
            </a:r>
            <a:b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and any dealings </a:t>
            </a:r>
            <a:endParaRPr lang="en-CA" sz="4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6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819400"/>
            <a:ext cx="7772400" cy="1143000"/>
          </a:xfrm>
        </p:spPr>
        <p:txBody>
          <a:bodyPr/>
          <a:lstStyle/>
          <a:p>
            <a:r>
              <a:rPr lang="en-US" sz="6000" dirty="0" smtClean="0"/>
              <a:t>Name and explain the three types of governments we saw in Ancient Greece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#3 $400 Question</a:t>
            </a:r>
          </a:p>
        </p:txBody>
      </p:sp>
      <p:sp>
        <p:nvSpPr>
          <p:cNvPr id="23757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33400" y="5334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685800" y="609600"/>
            <a:ext cx="7543800" cy="77867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Tyrant- took power by force or by charm</a:t>
            </a:r>
          </a:p>
          <a:p>
            <a:pPr algn="ctr"/>
            <a:endParaRPr lang="en-US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Oligarchy- ruled by a group of rich powerful aristocrats</a:t>
            </a:r>
          </a:p>
          <a:p>
            <a:pPr algn="ctr"/>
            <a:endParaRPr lang="en-US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Democracy- government ruled by the people</a:t>
            </a:r>
          </a:p>
          <a:p>
            <a:pPr algn="ctr"/>
            <a:endParaRPr lang="en-US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4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7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895600"/>
            <a:ext cx="7772400" cy="1143000"/>
          </a:xfrm>
        </p:spPr>
        <p:txBody>
          <a:bodyPr/>
          <a:lstStyle/>
          <a:p>
            <a:r>
              <a:rPr lang="en-US" sz="7200" dirty="0" smtClean="0"/>
              <a:t>Explain the role of either Pericles or Alcibiades in the Peloponnesian War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#3 $500 Question</a:t>
            </a:r>
          </a:p>
        </p:txBody>
      </p:sp>
      <p:sp>
        <p:nvSpPr>
          <p:cNvPr id="23859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CA" sz="6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762000"/>
            <a:ext cx="7772400" cy="7725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Pericles- democracy in Athens</a:t>
            </a:r>
          </a:p>
          <a:p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Decided to build a wall around Athens to protect it from the strong Spartan army</a:t>
            </a:r>
          </a:p>
          <a:p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Wall extended to trading port</a:t>
            </a:r>
            <a:b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Plague hit, Pericles died</a:t>
            </a:r>
          </a:p>
          <a:p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Alcibiades tried to battle </a:t>
            </a:r>
            <a:r>
              <a:rPr lang="en-US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sparta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on land (lost)</a:t>
            </a:r>
          </a:p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Decided to attack </a:t>
            </a:r>
            <a:r>
              <a:rPr lang="en-US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melos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(neutral in the battle) killed men or made them </a:t>
            </a:r>
            <a:r>
              <a:rPr lang="en-US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figh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in army.  Took women and children as slaves</a:t>
            </a:r>
          </a:p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Decided to attack </a:t>
            </a:r>
            <a:r>
              <a:rPr lang="en-US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syracuse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and wasted ships, men, and money in that battle.  Athens could not afford to replace the ships</a:t>
            </a:r>
            <a:endParaRPr lang="en-US" sz="2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sz="32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1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124200"/>
            <a:ext cx="7848600" cy="1143000"/>
          </a:xfrm>
        </p:spPr>
        <p:txBody>
          <a:bodyPr/>
          <a:lstStyle/>
          <a:p>
            <a:r>
              <a:rPr lang="en-US" sz="6600" dirty="0" smtClean="0"/>
              <a:t>Name and explain three innovations that the Western world has received from Greece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#3 $300 Question</a:t>
            </a:r>
          </a:p>
        </p:txBody>
      </p:sp>
      <p:sp>
        <p:nvSpPr>
          <p:cNvPr id="23655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4479638" y="1993746"/>
            <a:ext cx="18473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115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09800" y="1219200"/>
            <a:ext cx="4728478" cy="41549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Language</a:t>
            </a: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Thought</a:t>
            </a: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Politics</a:t>
            </a: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Philosophy</a:t>
            </a: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Art &amp; Architecture</a:t>
            </a:r>
          </a:p>
          <a:p>
            <a:pPr algn="ctr"/>
            <a:r>
              <a:rPr lang="en-CA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Myth and Literature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z="7200" dirty="0" smtClean="0"/>
              <a:t/>
            </a:r>
            <a:br>
              <a:rPr lang="en-CA" sz="7200" dirty="0" smtClean="0"/>
            </a:br>
            <a:r>
              <a:rPr lang="en-CA" sz="7200" dirty="0" smtClean="0"/>
              <a:t>Explain the myth of how Rome was founded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743200"/>
            <a:ext cx="7772400" cy="1143000"/>
          </a:xfrm>
        </p:spPr>
        <p:txBody>
          <a:bodyPr/>
          <a:lstStyle/>
          <a:p>
            <a:r>
              <a:rPr lang="en-US" dirty="0" smtClean="0"/>
              <a:t>Ancient Greece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#4 $100 Question</a:t>
            </a:r>
          </a:p>
        </p:txBody>
      </p:sp>
      <p:sp>
        <p:nvSpPr>
          <p:cNvPr id="23962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762000" y="914400"/>
            <a:ext cx="7848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Romulus and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remus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were thrown into the river by their uncle</a:t>
            </a:r>
          </a:p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They were rescued by a she wolf who suckled them back to health</a:t>
            </a:r>
          </a:p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They both prove to be natural leaders with many followers</a:t>
            </a:r>
          </a:p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Have a battle over the name of city and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romulus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kills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remus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in a battle</a:t>
            </a:r>
          </a:p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Names the city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rome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after himself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What reforms did Gaius Gracchus attempt to implement in Rome?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#4 $200 Question</a:t>
            </a:r>
          </a:p>
        </p:txBody>
      </p:sp>
      <p:sp>
        <p:nvSpPr>
          <p:cNvPr id="24064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685800" y="914400"/>
            <a:ext cx="7848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 satisfy the urban poor, he instituted a free monthly supply of grain</a:t>
            </a:r>
          </a:p>
          <a:p>
            <a:pPr marL="457200" indent="-457200">
              <a:buAutoNum type="arabicPeriod"/>
            </a:pP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457200" indent="-457200">
              <a:buAutoNum type="arabicPeriod"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Re-colonize captured cities that had been destroyed by war allow people to move as part of the roman empire</a:t>
            </a:r>
          </a:p>
          <a:p>
            <a:pPr marL="457200" indent="-457200">
              <a:buAutoNum type="arabicPeriod"/>
            </a:pP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457200" indent="-457200">
              <a:buAutoNum type="arabicPeriod"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Moderate compromises to give some rights to the non-roman population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Name 3 reforms that Julius Caesar brought to Rome?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7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#4 $300 Question</a:t>
            </a:r>
          </a:p>
        </p:txBody>
      </p:sp>
      <p:sp>
        <p:nvSpPr>
          <p:cNvPr id="24167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685800" y="838200"/>
            <a:ext cx="7696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Took charge of the senate</a:t>
            </a:r>
          </a:p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Became dictator</a:t>
            </a:r>
          </a:p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Gave people in the outside provinces chances to become roman citizens</a:t>
            </a:r>
          </a:p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Sent unemployed romans to north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africa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france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Greece,  and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spain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Increased pay to soldiers</a:t>
            </a:r>
          </a:p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Became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pontifex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maximus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(chief priest)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Explain the role of a paterfamilias: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#4 $400 Question</a:t>
            </a:r>
          </a:p>
        </p:txBody>
      </p:sp>
      <p:sp>
        <p:nvSpPr>
          <p:cNvPr id="24269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71628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609600" y="762000"/>
            <a:ext cx="792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Male head of the household: legal authority over slaves, wife and offspring</a:t>
            </a:r>
          </a:p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Owner of the family estate</a:t>
            </a:r>
          </a:p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Right to abuse, kill, or sell off unwanted children</a:t>
            </a:r>
          </a:p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Raise healthy citizens of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rome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participate in political life and religion</a:t>
            </a:r>
          </a:p>
          <a:p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4000" dirty="0" smtClean="0"/>
              <a:t>Explain the following terms:</a:t>
            </a:r>
            <a:br>
              <a:rPr lang="en-US" sz="4000" dirty="0" smtClean="0"/>
            </a:br>
            <a:r>
              <a:rPr lang="en-US" sz="4000" dirty="0" err="1" smtClean="0"/>
              <a:t>Thermae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Aqueducts</a:t>
            </a:r>
            <a:br>
              <a:rPr lang="en-US" sz="4000" dirty="0" smtClean="0"/>
            </a:br>
            <a:r>
              <a:rPr lang="en-US" sz="4000" dirty="0" err="1" smtClean="0"/>
              <a:t>Ampitheatres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Theatre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#4 $500 Question</a:t>
            </a:r>
          </a:p>
        </p:txBody>
      </p:sp>
      <p:sp>
        <p:nvSpPr>
          <p:cNvPr id="24371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" name="Rectangle 2"/>
          <p:cNvSpPr/>
          <p:nvPr/>
        </p:nvSpPr>
        <p:spPr>
          <a:xfrm>
            <a:off x="685800" y="762000"/>
            <a:ext cx="8077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Thermae</a:t>
            </a:r>
            <a:r>
              <a:rPr lang="en-U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- Roman Bath, form of relaxation, enjoyed by rich or poor, man or woman</a:t>
            </a:r>
          </a:p>
          <a:p>
            <a:pPr algn="ctr"/>
            <a:endParaRPr lang="en-US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Aqueducts- transport water using only gravity</a:t>
            </a:r>
          </a:p>
          <a:p>
            <a:pPr algn="ctr"/>
            <a:endParaRPr lang="en-US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Theatres- semi circular with a dance floor, stage and backdrop, plays</a:t>
            </a:r>
          </a:p>
          <a:p>
            <a:pPr algn="ctr"/>
            <a:endParaRPr lang="en-US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Amphitheatre- Coliseum, public executions, gladiator fights</a:t>
            </a:r>
            <a:endParaRPr lang="en-US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4800" dirty="0" smtClean="0"/>
              <a:t>This group of people inhabited the </a:t>
            </a:r>
            <a:r>
              <a:rPr lang="en-US" sz="4800" dirty="0" smtClean="0"/>
              <a:t>city of Rome, establishing a monarchy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Ancient Rome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#5 $100 Question</a:t>
            </a:r>
          </a:p>
        </p:txBody>
      </p:sp>
      <p:sp>
        <p:nvSpPr>
          <p:cNvPr id="24474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52454" y="70104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828800" y="2286000"/>
            <a:ext cx="54517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Etruscans</a:t>
            </a:r>
            <a:endParaRPr lang="en-US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When looking at Greek art, they were the first to:</a:t>
            </a:r>
            <a:endParaRPr lang="en-US" sz="60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#5 $200 Question</a:t>
            </a:r>
          </a:p>
        </p:txBody>
      </p:sp>
      <p:sp>
        <p:nvSpPr>
          <p:cNvPr id="24576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823115" y="1859339"/>
            <a:ext cx="757400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Show 3D paintings </a:t>
            </a:r>
            <a:br>
              <a:rPr lang="en-US" sz="7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7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on  a flat surface</a:t>
            </a:r>
            <a:endParaRPr lang="en-US" sz="7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Explain how the roles of Women are drastically different today in Canada than from in Mesopotamia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#5 $300 Question</a:t>
            </a:r>
          </a:p>
        </p:txBody>
      </p:sp>
      <p:sp>
        <p:nvSpPr>
          <p:cNvPr id="24679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33400" y="6096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Daily</a:t>
            </a:r>
          </a:p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119811" name="CHIM23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1198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9811"/>
                </p:tgtEl>
              </p:cMediaNode>
            </p:audi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3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Explain how Art, Education, Careers, the yearly cycle of the Nile, and the role of the Pharaoh promoted stability in Egypt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#5 $400 Question</a:t>
            </a:r>
          </a:p>
        </p:txBody>
      </p:sp>
      <p:sp>
        <p:nvSpPr>
          <p:cNvPr id="24781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4572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685800" y="838200"/>
            <a:ext cx="7696200" cy="52629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Art remained unchanged, based on the standards</a:t>
            </a:r>
          </a:p>
          <a:p>
            <a:pPr algn="ctr"/>
            <a:endParaRPr lang="en-US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Education taught children to be good citizens of Egypt, wealthy to read and write</a:t>
            </a:r>
          </a:p>
          <a:p>
            <a:pPr algn="ctr"/>
            <a:endParaRPr lang="en-US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Careers- passed on from father to son</a:t>
            </a:r>
          </a:p>
          <a:p>
            <a:pPr algn="ctr"/>
            <a:endParaRPr lang="en-US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Nile- knew when Nile would flood, agriculture, and trade</a:t>
            </a:r>
          </a:p>
          <a:p>
            <a:pPr algn="ctr"/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Rule of Pharaoh- always ruled according to </a:t>
            </a:r>
            <a:r>
              <a:rPr lang="en-US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Ma’at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(equilibrium)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9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4400" dirty="0" smtClean="0"/>
              <a:t>How did the rise of strong generals contribute to the demise of the Roman Republic?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#5 $500 Question</a:t>
            </a:r>
          </a:p>
        </p:txBody>
      </p:sp>
      <p:sp>
        <p:nvSpPr>
          <p:cNvPr id="24883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533400" y="6096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685800" y="1371600"/>
            <a:ext cx="777240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Armies with pay, pensions, pride in their units, strong loyalty to commanders</a:t>
            </a:r>
          </a:p>
          <a:p>
            <a:pPr algn="ctr"/>
            <a:endParaRPr lang="en-US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Any general backed by a powerful army could challenge the government</a:t>
            </a:r>
            <a:endParaRPr lang="en-US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Misc.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000" dirty="0" smtClean="0"/>
              <a:t>Who was head of the Peloponnesian League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#6 $100 Question</a:t>
            </a:r>
          </a:p>
        </p:txBody>
      </p:sp>
      <p:sp>
        <p:nvSpPr>
          <p:cNvPr id="250887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2544643" y="2133600"/>
            <a:ext cx="374152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Sparta</a:t>
            </a:r>
            <a:endParaRPr lang="en-US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7200" dirty="0" smtClean="0"/>
              <a:t>What were the two classifications of people represented by the Roman Republic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1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#6 $200 Question</a:t>
            </a:r>
          </a:p>
        </p:txBody>
      </p:sp>
      <p:sp>
        <p:nvSpPr>
          <p:cNvPr id="251911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752600" y="1828800"/>
            <a:ext cx="5518458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9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Plebians</a:t>
            </a:r>
            <a:endParaRPr lang="en-CA" sz="96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CA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Patricians</a:t>
            </a:r>
            <a:endParaRPr lang="en-CA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6600" dirty="0" smtClean="0"/>
              <a:t>What was the significance of the battle of Zama?</a:t>
            </a:r>
            <a:endParaRPr lang="en-US" sz="66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#6 $300 Question</a:t>
            </a:r>
          </a:p>
        </p:txBody>
      </p:sp>
      <p:sp>
        <p:nvSpPr>
          <p:cNvPr id="252935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291657" y="1295400"/>
            <a:ext cx="8383387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Scipio’s victory required </a:t>
            </a:r>
            <a:b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Carthage to:</a:t>
            </a:r>
          </a:p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Pay huge reparations</a:t>
            </a:r>
          </a:p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Dismantle its navy</a:t>
            </a:r>
          </a:p>
          <a:p>
            <a:pPr algn="ctr"/>
            <a:r>
              <a:rPr lang="en-C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Give up commercial empire</a:t>
            </a:r>
          </a:p>
          <a:p>
            <a:pPr algn="ctr"/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0" dirty="0" smtClean="0"/>
              <a:t>Explain why the earliest civilizations developed in river valleys?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#6 $400 Question</a:t>
            </a:r>
          </a:p>
        </p:txBody>
      </p:sp>
      <p:sp>
        <p:nvSpPr>
          <p:cNvPr id="253959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1219200" y="1447800"/>
            <a:ext cx="6673071" cy="46166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Provided good transportation</a:t>
            </a:r>
          </a:p>
          <a:p>
            <a:pPr algn="ctr"/>
            <a:r>
              <a:rPr lang="en-C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Food</a:t>
            </a:r>
          </a:p>
          <a:p>
            <a:pPr algn="ctr"/>
            <a:r>
              <a:rPr lang="en-CA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Method of Trade</a:t>
            </a:r>
          </a:p>
          <a:p>
            <a:pPr algn="ctr"/>
            <a:r>
              <a:rPr lang="en-C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Communication </a:t>
            </a:r>
          </a:p>
          <a:p>
            <a:pPr algn="ctr"/>
            <a:r>
              <a:rPr lang="en-CA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Protection</a:t>
            </a:r>
          </a:p>
          <a:p>
            <a:pPr algn="ctr"/>
            <a:r>
              <a:rPr lang="en-C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Rich Farm Land</a:t>
            </a:r>
            <a:endParaRPr lang="en-CA" sz="4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819400"/>
            <a:ext cx="7772400" cy="1143000"/>
          </a:xfrm>
        </p:spPr>
        <p:txBody>
          <a:bodyPr/>
          <a:lstStyle/>
          <a:p>
            <a:r>
              <a:rPr lang="en-US" sz="5400" dirty="0" smtClean="0"/>
              <a:t>Compare Education, Role of Women and Lifestyle between Sparta and Athens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Category #6 $500 Question</a:t>
            </a:r>
          </a:p>
        </p:txBody>
      </p:sp>
      <p:sp>
        <p:nvSpPr>
          <p:cNvPr id="254983" name="AutoShape 7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685800"/>
            <a:ext cx="8001000" cy="5791200"/>
          </a:xfrm>
          <a:prstGeom prst="actionButtonBlank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Rectangle 1"/>
          <p:cNvSpPr/>
          <p:nvPr/>
        </p:nvSpPr>
        <p:spPr>
          <a:xfrm>
            <a:off x="4479668" y="2967335"/>
            <a:ext cx="1846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Another </a:t>
            </a:r>
            <a:r>
              <a:rPr lang="en-US" dirty="0" err="1" smtClean="0"/>
              <a:t>Misc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018" name="FADE39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2019" name="Comment 3"/>
          <p:cNvSpPr>
            <a:spLocks noChangeArrowheads="1"/>
          </p:cNvSpPr>
          <p:nvPr/>
        </p:nvSpPr>
        <p:spPr bwMode="auto">
          <a:xfrm>
            <a:off x="1219200" y="6019800"/>
            <a:ext cx="1828800" cy="406400"/>
          </a:xfrm>
          <a:prstGeom prst="rect">
            <a:avLst/>
          </a:prstGeom>
          <a:solidFill>
            <a:srgbClr val="FCFF9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Mr. Brazeau</a:t>
            </a:r>
            <a:endParaRPr lang="en-US" sz="20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964" y="457200"/>
            <a:ext cx="1550072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advTm="6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1" fill="hold"/>
                                        <p:tgtEl>
                                          <p:spTgt spid="3420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2018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Final</a:t>
            </a:r>
          </a:p>
          <a:p>
            <a:pPr algn="ctr"/>
            <a:r>
              <a:rPr lang="en-CA" sz="3600" b="1" kern="10">
                <a:solidFill>
                  <a:srgbClr val="CC0000"/>
                </a:solidFill>
                <a:latin typeface="Times New Roman"/>
                <a:cs typeface="Times New Roman"/>
              </a:rPr>
              <a:t>Jeopardy!!</a:t>
            </a:r>
          </a:p>
        </p:txBody>
      </p:sp>
      <p:pic>
        <p:nvPicPr>
          <p:cNvPr id="339971" name="CHIM13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3399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9971"/>
                </p:tgtEl>
              </p:cMediaNode>
            </p:audio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9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MAKE YOUR WAGER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057400"/>
            <a:ext cx="7772400" cy="1143000"/>
          </a:xfrm>
        </p:spPr>
        <p:txBody>
          <a:bodyPr/>
          <a:lstStyle/>
          <a:p>
            <a:r>
              <a:rPr lang="en-US" sz="6600" dirty="0" smtClean="0"/>
              <a:t>Explain how the Neolithic Revolution changed life for all human societies?</a:t>
            </a:r>
            <a:endParaRPr lang="en-US" sz="6600" dirty="0"/>
          </a:p>
        </p:txBody>
      </p:sp>
      <p:pic>
        <p:nvPicPr>
          <p:cNvPr id="2" name="Jeopardy Music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72400" y="5638800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4" name="jeop148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860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838200"/>
            <a:ext cx="7772400" cy="3657600"/>
          </a:xfrm>
        </p:spPr>
        <p:txBody>
          <a:bodyPr/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709045" y="838200"/>
            <a:ext cx="7592343" cy="73250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Shift from Hunter and Gathers to Agriculture</a:t>
            </a:r>
          </a:p>
          <a:p>
            <a:pPr algn="ctr"/>
            <a:endParaRPr lang="en-CA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Animal domestication</a:t>
            </a:r>
          </a:p>
          <a:p>
            <a:pPr algn="ctr"/>
            <a:endParaRPr lang="en-CA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Rise of permanent villages</a:t>
            </a:r>
          </a:p>
          <a:p>
            <a:pPr algn="ctr"/>
            <a:endParaRPr lang="en-CA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Advanced tool making</a:t>
            </a:r>
          </a:p>
          <a:p>
            <a:pPr algn="ctr"/>
            <a:endParaRPr lang="en-CA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Social stratification</a:t>
            </a:r>
          </a:p>
          <a:p>
            <a:pPr algn="ctr"/>
            <a:endParaRPr lang="en-CA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Development of ar</a:t>
            </a:r>
            <a:r>
              <a:rPr lang="en-C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t, music, and sports</a:t>
            </a:r>
            <a:endParaRPr lang="en-CA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en-CA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en-CA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en-CA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788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85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28600" y="342900"/>
            <a:ext cx="11430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 dirty="0" smtClean="0">
                <a:solidFill>
                  <a:schemeClr val="bg1"/>
                </a:solidFill>
                <a:latin typeface="Times New Roman"/>
                <a:cs typeface="Times New Roman"/>
              </a:rPr>
              <a:t>March to Civil</a:t>
            </a:r>
            <a:endParaRPr lang="en-CA" sz="3600" b="1" kern="1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258" name="Text Box 42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4" action="ppaction://hlinksldjump"/>
              </a:rPr>
              <a:t>$100</a:t>
            </a:r>
            <a:endParaRPr lang="en-US" sz="4000" b="1"/>
          </a:p>
        </p:txBody>
      </p:sp>
      <p:sp>
        <p:nvSpPr>
          <p:cNvPr id="9259" name="Text Box 43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$200</a:t>
            </a:r>
            <a:endParaRPr lang="en-US" sz="4000" b="1"/>
          </a:p>
        </p:txBody>
      </p:sp>
      <p:sp>
        <p:nvSpPr>
          <p:cNvPr id="9260" name="Text Box 44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$300</a:t>
            </a:r>
            <a:endParaRPr lang="en-US" sz="4000" b="1"/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$400</a:t>
            </a:r>
            <a:endParaRPr lang="en-US" sz="4000" b="1"/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161925" y="5867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8" action="ppaction://hlinksldjump"/>
              </a:rPr>
              <a:t>$500</a:t>
            </a:r>
            <a:endParaRPr lang="en-US" sz="4000" b="1" dirty="0"/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$200</a:t>
            </a:r>
            <a:endParaRPr lang="en-US" sz="4000" b="1"/>
          </a:p>
        </p:txBody>
      </p:sp>
      <p:sp>
        <p:nvSpPr>
          <p:cNvPr id="9263" name="Text Box 47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$100</a:t>
            </a:r>
            <a:endParaRPr lang="en-US" sz="4000" b="1"/>
          </a:p>
        </p:txBody>
      </p:sp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$300</a:t>
            </a:r>
            <a:endParaRPr lang="en-US" sz="4000" b="1"/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$400</a:t>
            </a:r>
            <a:endParaRPr lang="en-US" sz="4000" b="1"/>
          </a:p>
        </p:txBody>
      </p:sp>
      <p:sp>
        <p:nvSpPr>
          <p:cNvPr id="9268" name="Text Box 52"/>
          <p:cNvSpPr txBox="1">
            <a:spLocks noChangeArrowheads="1"/>
          </p:cNvSpPr>
          <p:nvPr/>
        </p:nvSpPr>
        <p:spPr bwMode="auto">
          <a:xfrm>
            <a:off x="1685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3" action="ppaction://hlinksldjump"/>
              </a:rPr>
              <a:t>$500</a:t>
            </a:r>
            <a:endParaRPr lang="en-US" sz="4000" b="1"/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$100</a:t>
            </a:r>
            <a:endParaRPr lang="en-US" sz="4000" b="1"/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$200</a:t>
            </a:r>
            <a:endParaRPr lang="en-US" sz="4000" b="1"/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$300</a:t>
            </a:r>
            <a:endParaRPr lang="en-US" sz="4000" b="1"/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$400</a:t>
            </a:r>
            <a:endParaRPr lang="en-US" sz="4000" b="1"/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3209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$500</a:t>
            </a:r>
            <a:endParaRPr lang="en-US" sz="4000" b="1"/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$100</a:t>
            </a:r>
            <a:endParaRPr lang="en-US" sz="4000" b="1"/>
          </a:p>
        </p:txBody>
      </p:sp>
      <p:sp>
        <p:nvSpPr>
          <p:cNvPr id="9275" name="Text Box 59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$200</a:t>
            </a:r>
            <a:endParaRPr lang="en-US" sz="4000" b="1"/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$300</a:t>
            </a:r>
            <a:endParaRPr lang="en-US" sz="4000" b="1"/>
          </a:p>
        </p:txBody>
      </p:sp>
      <p:sp>
        <p:nvSpPr>
          <p:cNvPr id="9277" name="Text Box 61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$400</a:t>
            </a:r>
            <a:endParaRPr lang="en-US" sz="4000" b="1"/>
          </a:p>
        </p:txBody>
      </p:sp>
      <p:sp>
        <p:nvSpPr>
          <p:cNvPr id="9278" name="Text Box 62"/>
          <p:cNvSpPr txBox="1">
            <a:spLocks noChangeArrowheads="1"/>
          </p:cNvSpPr>
          <p:nvPr/>
        </p:nvSpPr>
        <p:spPr bwMode="auto">
          <a:xfrm>
            <a:off x="4733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3" action="ppaction://hlinksldjump"/>
              </a:rPr>
              <a:t>$500</a:t>
            </a:r>
            <a:endParaRPr lang="en-US" sz="4000" b="1"/>
          </a:p>
        </p:txBody>
      </p:sp>
      <p:sp>
        <p:nvSpPr>
          <p:cNvPr id="9279" name="Text Box 63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4" action="ppaction://hlinksldjump"/>
              </a:rPr>
              <a:t>$100</a:t>
            </a:r>
            <a:endParaRPr lang="en-US" sz="4000" b="1"/>
          </a:p>
        </p:txBody>
      </p:sp>
      <p:sp>
        <p:nvSpPr>
          <p:cNvPr id="9280" name="Text Box 64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5" action="ppaction://hlinksldjump"/>
              </a:rPr>
              <a:t>$200</a:t>
            </a:r>
            <a:endParaRPr lang="en-US" sz="4000" b="1"/>
          </a:p>
        </p:txBody>
      </p:sp>
      <p:sp>
        <p:nvSpPr>
          <p:cNvPr id="9281" name="Text Box 65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6" action="ppaction://hlinksldjump"/>
              </a:rPr>
              <a:t>$300</a:t>
            </a:r>
            <a:endParaRPr lang="en-US" sz="4000" b="1"/>
          </a:p>
        </p:txBody>
      </p:sp>
      <p:sp>
        <p:nvSpPr>
          <p:cNvPr id="9282" name="Text Box 66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7" action="ppaction://hlinksldjump"/>
              </a:rPr>
              <a:t>$400</a:t>
            </a:r>
            <a:endParaRPr lang="en-US" sz="4000" b="1"/>
          </a:p>
        </p:txBody>
      </p:sp>
      <p:sp>
        <p:nvSpPr>
          <p:cNvPr id="9283" name="Text Box 67"/>
          <p:cNvSpPr txBox="1">
            <a:spLocks noChangeArrowheads="1"/>
          </p:cNvSpPr>
          <p:nvPr/>
        </p:nvSpPr>
        <p:spPr bwMode="auto">
          <a:xfrm>
            <a:off x="6267450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8" action="ppaction://hlinksldjump"/>
              </a:rPr>
              <a:t>$500</a:t>
            </a:r>
            <a:endParaRPr lang="en-US" sz="4000" b="1"/>
          </a:p>
        </p:txBody>
      </p:sp>
      <p:sp>
        <p:nvSpPr>
          <p:cNvPr id="9285" name="Text Box 69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9" action="ppaction://hlinksldjump"/>
              </a:rPr>
              <a:t>$100</a:t>
            </a:r>
            <a:endParaRPr lang="en-US" sz="4000" b="1"/>
          </a:p>
        </p:txBody>
      </p:sp>
      <p:sp>
        <p:nvSpPr>
          <p:cNvPr id="9286" name="Text Box 70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0" action="ppaction://hlinksldjump"/>
              </a:rPr>
              <a:t>$200</a:t>
            </a:r>
            <a:endParaRPr lang="en-US" sz="4000" b="1"/>
          </a:p>
        </p:txBody>
      </p:sp>
      <p:sp>
        <p:nvSpPr>
          <p:cNvPr id="9287" name="Text Box 71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1" action="ppaction://hlinksldjump"/>
              </a:rPr>
              <a:t>$300</a:t>
            </a:r>
            <a:endParaRPr lang="en-US" sz="4000" b="1"/>
          </a:p>
        </p:txBody>
      </p:sp>
      <p:sp>
        <p:nvSpPr>
          <p:cNvPr id="9288" name="Text Box 72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2" action="ppaction://hlinksldjump"/>
              </a:rPr>
              <a:t>$400</a:t>
            </a:r>
            <a:endParaRPr lang="en-US" sz="4000" b="1"/>
          </a:p>
        </p:txBody>
      </p:sp>
      <p:sp>
        <p:nvSpPr>
          <p:cNvPr id="9289" name="Text Box 73"/>
          <p:cNvSpPr txBox="1">
            <a:spLocks noChangeArrowheads="1"/>
          </p:cNvSpPr>
          <p:nvPr/>
        </p:nvSpPr>
        <p:spPr bwMode="auto">
          <a:xfrm>
            <a:off x="7791450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3" action="ppaction://hlinksldjump"/>
              </a:rPr>
              <a:t>$500</a:t>
            </a:r>
            <a:endParaRPr lang="en-US" sz="4000" b="1"/>
          </a:p>
        </p:txBody>
      </p:sp>
      <p:sp>
        <p:nvSpPr>
          <p:cNvPr id="9290" name="AutoShape 74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9291" name="WordArt 75"/>
          <p:cNvSpPr>
            <a:spLocks noChangeArrowheads="1" noChangeShapeType="1" noTextEdit="1"/>
          </p:cNvSpPr>
          <p:nvPr/>
        </p:nvSpPr>
        <p:spPr bwMode="auto">
          <a:xfrm>
            <a:off x="1676400" y="228600"/>
            <a:ext cx="1143000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b="1" kern="10" dirty="0" smtClean="0">
                <a:solidFill>
                  <a:schemeClr val="bg1"/>
                </a:solidFill>
                <a:latin typeface="Times New Roman"/>
                <a:cs typeface="Times New Roman"/>
              </a:rPr>
              <a:t>Egypt</a:t>
            </a:r>
            <a:endParaRPr lang="en-CA" sz="3600" b="1" kern="1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00400" y="3048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Greece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765630" y="152400"/>
            <a:ext cx="108199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Rome</a:t>
            </a:r>
            <a:endParaRPr lang="en-CA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72200" y="2286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Misc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458799" y="0"/>
            <a:ext cx="164660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Another</a:t>
            </a:r>
            <a:br>
              <a:rPr lang="en-CA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CA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Misc</a:t>
            </a:r>
            <a:endParaRPr lang="en-CA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1875" y="-388022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5400" dirty="0" smtClean="0"/>
              <a:t>What is prehistory?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4942</TotalTime>
  <Words>1273</Words>
  <Application>Microsoft Macintosh PowerPoint</Application>
  <PresentationFormat>On-screen Show (4:3)</PresentationFormat>
  <Paragraphs>269</Paragraphs>
  <Slides>74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5" baseType="lpstr">
      <vt:lpstr>Default Design</vt:lpstr>
      <vt:lpstr>PowerPoint Presentation</vt:lpstr>
      <vt:lpstr>The March to Civilization</vt:lpstr>
      <vt:lpstr>Ancient Egypt</vt:lpstr>
      <vt:lpstr>Ancient Greece</vt:lpstr>
      <vt:lpstr>Ancient Rome</vt:lpstr>
      <vt:lpstr>Misc.</vt:lpstr>
      <vt:lpstr>Another Misc</vt:lpstr>
      <vt:lpstr>PowerPoint Presentation</vt:lpstr>
      <vt:lpstr>What is prehistory?</vt:lpstr>
      <vt:lpstr>Category #1 $100 Question</vt:lpstr>
      <vt:lpstr>Name two revolutionary changes that occurred in Mesopotamia?</vt:lpstr>
      <vt:lpstr>Category #1 $200 Question</vt:lpstr>
      <vt:lpstr>What is a levee?  What are two advantages?</vt:lpstr>
      <vt:lpstr>Category #1 $300 Question</vt:lpstr>
      <vt:lpstr>What did each of the 4 groups of  Mesopotamia bring to the Area?</vt:lpstr>
      <vt:lpstr>Category #1 $500 Question</vt:lpstr>
      <vt:lpstr>What were three changes in society from the Paleolithic Stone Age to the Neolithic Revolution.  How did it impact daily life? </vt:lpstr>
      <vt:lpstr>Category #1 $400 Question</vt:lpstr>
      <vt:lpstr>What is one advantage and one disadvantage to Egypt’s geography?</vt:lpstr>
      <vt:lpstr>Category #2 $100 Question</vt:lpstr>
      <vt:lpstr>Who is King Menes and why is he important?</vt:lpstr>
      <vt:lpstr>Category #2 $200 Question</vt:lpstr>
      <vt:lpstr>What were the three things that shaped Ancient Egyptian art?</vt:lpstr>
      <vt:lpstr>Category #2 $300 Question</vt:lpstr>
      <vt:lpstr>Explain why Imhotep is the only person besides a pharaoh to have his/her history recorded, </vt:lpstr>
      <vt:lpstr>Category #2 $400 Question</vt:lpstr>
      <vt:lpstr>How did Akhenaton try to change Ancient Egyptian culture and Religion?</vt:lpstr>
      <vt:lpstr>Category #2 $500 Question</vt:lpstr>
      <vt:lpstr>What are two reasons for the demise of the Minoan society</vt:lpstr>
      <vt:lpstr>Category #3 $100 Question</vt:lpstr>
      <vt:lpstr>Why was the city of Knossos such an important place for the Minoans? </vt:lpstr>
      <vt:lpstr>Category #3 $200 Question</vt:lpstr>
      <vt:lpstr>Name and explain the three types of governments we saw in Ancient Greece</vt:lpstr>
      <vt:lpstr>Category #3 $400 Question</vt:lpstr>
      <vt:lpstr>Explain the role of either Pericles or Alcibiades in the Peloponnesian War</vt:lpstr>
      <vt:lpstr>Category #3 $500 Question</vt:lpstr>
      <vt:lpstr>Name and explain three innovations that the Western world has received from Greece</vt:lpstr>
      <vt:lpstr>Category #3 $300 Question</vt:lpstr>
      <vt:lpstr> Explain the myth of how Rome was founded</vt:lpstr>
      <vt:lpstr>Category #4 $100 Question</vt:lpstr>
      <vt:lpstr>What reforms did Gaius Gracchus attempt to implement in Rome?</vt:lpstr>
      <vt:lpstr>Category #4 $200 Question</vt:lpstr>
      <vt:lpstr>Name 3 reforms that Julius Caesar brought to Rome?</vt:lpstr>
      <vt:lpstr>Category #4 $300 Question</vt:lpstr>
      <vt:lpstr>Explain the role of a paterfamilias:</vt:lpstr>
      <vt:lpstr>Category #4 $400 Question</vt:lpstr>
      <vt:lpstr>Explain the following terms: Thermae Aqueducts Ampitheatres Theatre</vt:lpstr>
      <vt:lpstr>Category #4 $500 Question</vt:lpstr>
      <vt:lpstr>This group of people inhabited the city of Rome, establishing a monarchy</vt:lpstr>
      <vt:lpstr>Category #5 $100 Question</vt:lpstr>
      <vt:lpstr>When looking at Greek art, they were the first to:</vt:lpstr>
      <vt:lpstr>Category #5 $200 Question</vt:lpstr>
      <vt:lpstr>Explain how the roles of Women are drastically different today in Canada than from in Mesopotamia</vt:lpstr>
      <vt:lpstr>Category #5 $300 Question</vt:lpstr>
      <vt:lpstr>PowerPoint Presentation</vt:lpstr>
      <vt:lpstr>Explain how Art, Education, Careers, the yearly cycle of the Nile, and the role of the Pharaoh promoted stability in Egypt</vt:lpstr>
      <vt:lpstr>Category #5 $400 Question</vt:lpstr>
      <vt:lpstr>How did the rise of strong generals contribute to the demise of the Roman Republic?</vt:lpstr>
      <vt:lpstr>Category #5 $500 Question</vt:lpstr>
      <vt:lpstr>Who was head of the Peloponnesian League</vt:lpstr>
      <vt:lpstr>Category #6 $100 Question</vt:lpstr>
      <vt:lpstr>What were the two classifications of people represented by the Roman Republic</vt:lpstr>
      <vt:lpstr>Category #6 $200 Question</vt:lpstr>
      <vt:lpstr>What was the significance of the battle of Zama?</vt:lpstr>
      <vt:lpstr>Category #6 $300 Question</vt:lpstr>
      <vt:lpstr>Explain why the earliest civilizations developed in river valleys?</vt:lpstr>
      <vt:lpstr>Category #6 $400 Question</vt:lpstr>
      <vt:lpstr>Compare Education, Role of Women and Lifestyle between Sparta and Athens</vt:lpstr>
      <vt:lpstr>Category #6 $500 Question</vt:lpstr>
      <vt:lpstr>PowerPoint Presentation</vt:lpstr>
      <vt:lpstr>PowerPoint Presentation</vt:lpstr>
      <vt:lpstr>MAKE YOUR WAGER</vt:lpstr>
      <vt:lpstr>Explain how the Neolithic Revolution changed life for all human societies?</vt:lpstr>
      <vt:lpstr>  </vt:lpstr>
    </vt:vector>
  </TitlesOfParts>
  <Company>Monta Vista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 Template</dc:title>
  <dc:creator>I-Heng McComb</dc:creator>
  <dc:description>Based on a template created by Matt Hamlyn (Jessamine County Schools) and modified by Tom Duggan (Union County Educational Technology Training Center).</dc:description>
  <cp:lastModifiedBy>Jason Brazeau</cp:lastModifiedBy>
  <cp:revision>181</cp:revision>
  <dcterms:created xsi:type="dcterms:W3CDTF">1999-10-07T17:16:48Z</dcterms:created>
  <dcterms:modified xsi:type="dcterms:W3CDTF">2013-06-09T11:07:21Z</dcterms:modified>
</cp:coreProperties>
</file>